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64" r:id="rId5"/>
    <p:sldId id="265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28808-26D1-4F4B-96F4-F3082078DD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008" y="1122362"/>
            <a:ext cx="8816632" cy="357155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E0C639-B0CD-4365-98A9-C1E5FF6CF4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008" y="5521960"/>
            <a:ext cx="8816632" cy="944879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80C52-E6BB-4B27-B5D8-2D33B2497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77C649-4A0C-4EF2-8FC1-2BCF0BF9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E03F2-D0FE-49BB-8AEC-E99C4DB2D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4A7CC8F-56A6-423D-B67A-8BA89D3EC911}"/>
              </a:ext>
            </a:extLst>
          </p:cNvPr>
          <p:cNvCxnSpPr>
            <a:cxnSpLocks/>
          </p:cNvCxnSpPr>
          <p:nvPr/>
        </p:nvCxnSpPr>
        <p:spPr>
          <a:xfrm flipH="1">
            <a:off x="4" y="5143500"/>
            <a:ext cx="121919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5931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56D52-667C-4E67-9038-A0BDFD8CC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3E72AC-0272-475A-BD25-2AB7AC1DE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CFBFF2-9ECB-4CDD-87FA-9DD1F87BF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C12B3-DAF5-4BA7-A3A6-D0284716D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171AE-4A11-4035-A072-9AC4053FF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019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A52E95-2F50-48D3-B00E-4C259644E7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50174" y="838199"/>
            <a:ext cx="2303626" cy="5338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17C9B-4E02-49C8-B6DF-65ED3C9903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38199"/>
            <a:ext cx="7734300" cy="5338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CA10C-AC31-4D80-B78F-08E48CDCB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AB5B7-F312-4BC9-A5D3-72E065D1B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2E489-5442-4698-B6E3-3421A97C2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1F3A7E1-F157-4338-B7F7-9C0A2D60B7FF}"/>
              </a:ext>
            </a:extLst>
          </p:cNvPr>
          <p:cNvCxnSpPr>
            <a:cxnSpLocks/>
          </p:cNvCxnSpPr>
          <p:nvPr/>
        </p:nvCxnSpPr>
        <p:spPr>
          <a:xfrm>
            <a:off x="8811337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9732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05B5E-C545-4763-BA47-4C2C0FCA5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263F8-8E34-4910-BF7A-F1C5A9968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6E74E5-D20D-4AB7-8D98-F336CE0EC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9D23AA-8F22-4B09-8FAA-CD16E5D66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8A028-A0C8-45E7-915E-B83FF59C9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442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9F01F-198D-4AAD-B4FB-AD3B44981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8200"/>
            <a:ext cx="9438640" cy="4114800"/>
          </a:xfrm>
        </p:spPr>
        <p:txBody>
          <a:bodyPr anchor="t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0BCC2B-311B-4FB6-B3A5-26F68055A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5217160"/>
            <a:ext cx="9438640" cy="802640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9CB73D-2D6B-4FA6-89A4-DCC89F80E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0C188-FF43-44C1-A005-679168D5F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D1188-DA27-47B2-8176-31193EEC4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189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B5A25-7E99-42A8-8D6D-648EFE203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501DC-62B7-42BD-A941-D34E92719C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79"/>
            <a:ext cx="5181600" cy="4165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65C5C1-4FD4-4958-99A0-BDADECA336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11679"/>
            <a:ext cx="5181600" cy="4165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D1B234-5D54-44E5-B41D-B205AAF50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67BCDB-6B96-45D6-B5E9-823A96EBD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239C5F-F16F-4AFD-98D1-FA3BB96AF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351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44C1F-0040-4BBF-81A6-FD2E3063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7978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2894A7-1DA1-44C1-8ED0-7162794306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824035"/>
            <a:ext cx="4997132" cy="681040"/>
          </a:xfrm>
        </p:spPr>
        <p:txBody>
          <a:bodyPr anchor="b"/>
          <a:lstStyle>
            <a:lvl1pPr marL="0" indent="0">
              <a:buNone/>
              <a:defRPr sz="2400" b="1" i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9AB945-31E2-4B60-9076-CBB8F85949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499713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71B3EA-2E84-4B8B-A104-81BD577424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55080" y="1824035"/>
            <a:ext cx="5000308" cy="681040"/>
          </a:xfrm>
        </p:spPr>
        <p:txBody>
          <a:bodyPr anchor="b"/>
          <a:lstStyle>
            <a:lvl1pPr marL="0" indent="0">
              <a:buNone/>
              <a:defRPr sz="2400" b="1" i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511AB8-302C-476E-B80A-AA739911E3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55080" y="2505075"/>
            <a:ext cx="500030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B47C29-FE34-4E6E-9921-78C54673A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F6B420-A9CE-4BB6-A653-5C3ABC7D6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1DF8FE-1179-4798-B16D-AF1DFA266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235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66F1A-0A68-4048-808F-CD7A9F3B0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9592"/>
            <a:ext cx="10515600" cy="1573223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ACB3E6-5365-48F5-8D2A-0B002BA35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7D8EE9-4D97-4B2F-8D38-41CB9EE77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2C5952-0A27-4FAB-A3FD-120037876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651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D08427-909D-4679-9192-BC99557A7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8E39A6-1E09-42B5-85B4-7E8B5AB2A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938940-01DD-4C97-8649-E01C3B0ED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679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93B3D-D568-40B4-A73A-1C8EA9ABB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691818" cy="1701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86EB3-917A-43B7-85BB-D00B5D2F0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4798" y="987425"/>
            <a:ext cx="5840589" cy="50323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7AC029-3BC1-4637-A7F9-BC786DC26A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372360"/>
            <a:ext cx="3691817" cy="349662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90B948-89C5-4AC5-B7A0-17136F5C5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6C8C5-652F-46CB-BD26-E262B057F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FB50CB-E91F-4B71-81F0-800F2B51A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B69B885-FDB8-4C62-A285-A0CDC49A6B0C}"/>
              </a:ext>
            </a:extLst>
          </p:cNvPr>
          <p:cNvCxnSpPr>
            <a:cxnSpLocks/>
          </p:cNvCxnSpPr>
          <p:nvPr/>
        </p:nvCxnSpPr>
        <p:spPr>
          <a:xfrm>
            <a:off x="5023202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3593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F941E-6445-4840-81AE-104EF7A4F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696652" cy="1701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F8B866-E32B-4AE7-AEF3-6974AE3288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786120" y="838200"/>
            <a:ext cx="5603238" cy="51815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2ABB7A-E157-499A-B224-C2313181F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367280"/>
            <a:ext cx="3696652" cy="35017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C77283-E2B8-405E-BB6E-9F121140E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F21F05-EB94-417F-B19B-96FF3D9EC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B7C3C7-B6DB-4064-8E66-9FB770C88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1E233FA-220A-423F-907E-5F81526A28A0}"/>
              </a:ext>
            </a:extLst>
          </p:cNvPr>
          <p:cNvCxnSpPr>
            <a:cxnSpLocks/>
          </p:cNvCxnSpPr>
          <p:nvPr/>
        </p:nvCxnSpPr>
        <p:spPr>
          <a:xfrm>
            <a:off x="5023202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4843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476A66-BE83-43F9-A28B-02DF7879A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4990"/>
            <a:ext cx="10515600" cy="111681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D76E94-F276-4F0F-8DD9-B1F8A3198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061469"/>
            <a:ext cx="10515600" cy="4114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D964E-3A2E-4DB9-B96A-EDE144A47B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425981" y="4687095"/>
            <a:ext cx="270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6CCBF3A-D7FB-4B97-8FD5-6FFB20CB1E84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CB382-EE11-430D-941A-DB76EEB7F2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131161" y="1592957"/>
            <a:ext cx="29735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562FE-ACD1-43F2-A3DE-5B11E10B7E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12296" y="6356350"/>
            <a:ext cx="5746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EB34A3B-1FD5-48FF-9982-1E64C864C01D}"/>
              </a:ext>
            </a:extLst>
          </p:cNvPr>
          <p:cNvCxnSpPr>
            <a:cxnSpLocks/>
          </p:cNvCxnSpPr>
          <p:nvPr/>
        </p:nvCxnSpPr>
        <p:spPr>
          <a:xfrm flipH="1">
            <a:off x="4" y="1824111"/>
            <a:ext cx="121919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0160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Goudy Old Style" panose="02020502050305020303" pitchFamily="18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Goudy Old Style" panose="02020502050305020303" pitchFamily="18" charset="0"/>
        <a:buChar char="–"/>
        <a:defRPr sz="14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4E3A1DF-51EE-49BF-8A81-9D447BC462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413975-0BDC-5214-4A54-3618DE5D50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8739" y="1242061"/>
            <a:ext cx="3680458" cy="2613660"/>
          </a:xfrm>
        </p:spPr>
        <p:txBody>
          <a:bodyPr anchor="b">
            <a:normAutofit/>
          </a:bodyPr>
          <a:lstStyle/>
          <a:p>
            <a:pPr algn="ctr"/>
            <a:r>
              <a:rPr lang="ru-RU" sz="2800"/>
              <a:t>КазНУ им. аль Фараби</a:t>
            </a:r>
            <a:br>
              <a:rPr lang="ru-RU" sz="2800"/>
            </a:br>
            <a:r>
              <a:rPr lang="ru-RU" sz="2800"/>
              <a:t>исторический факультет кафедра истории Казахстана</a:t>
            </a:r>
            <a:endParaRPr lang="ru-KZ" sz="280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344792B-8A34-7F5E-CD19-394B17EC59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2100" y="4114800"/>
            <a:ext cx="3233737" cy="1861154"/>
          </a:xfrm>
        </p:spPr>
        <p:txBody>
          <a:bodyPr anchor="t">
            <a:normAutofit/>
          </a:bodyPr>
          <a:lstStyle/>
          <a:p>
            <a:pPr algn="ctr"/>
            <a:r>
              <a:rPr lang="ru-RU" dirty="0"/>
              <a:t>Лекция по курсу «</a:t>
            </a:r>
            <a:r>
              <a:rPr lang="ru-RU" dirty="0" err="1"/>
              <a:t>Микроистория</a:t>
            </a:r>
            <a:r>
              <a:rPr lang="ru-RU"/>
              <a:t>» для магистрантов специальности «История (7M01601)».</a:t>
            </a:r>
            <a:endParaRPr lang="ru-RU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C2FFC94-1F80-402F-B7DE-3E407ADB1E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30745" y="0"/>
            <a:ext cx="0" cy="68580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FE6BC4B-D532-3D9C-4206-1D996104D6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8934" y="838200"/>
            <a:ext cx="5132015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5141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798EA2-36DF-31C2-A4DD-8757DAFA3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Вопросы для самоконтроля: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206110-350D-0EBE-7AEE-FB1249F5A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ru-RU" sz="18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Какие проблемы являются предметом исследования Ханса Медика?</a:t>
            </a:r>
            <a:endParaRPr lang="ru-K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ru-RU" sz="18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 вы понимаете выражение – «</a:t>
            </a:r>
            <a:r>
              <a:rPr lang="ru-RU" sz="18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Микроистория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– сестра истории быта»?</a:t>
            </a:r>
            <a:endParaRPr lang="ru-K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8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 изучается повседневная история Средневековья?</a:t>
            </a:r>
            <a:endParaRPr lang="ru-K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ru-K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71657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99A13117-EAEA-EF61-D0AF-C21FFCA6AF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79921" y="1412240"/>
            <a:ext cx="4043680" cy="3291839"/>
          </a:xfrm>
        </p:spPr>
        <p:txBody>
          <a:bodyPr>
            <a:normAutofit/>
          </a:bodyPr>
          <a:lstStyle/>
          <a:p>
            <a:br>
              <a:rPr lang="ru-RU" sz="4400"/>
            </a:br>
            <a:r>
              <a:rPr lang="ru-RU" sz="4400"/>
              <a:t>Тема: 5. Ханс Медик</a:t>
            </a:r>
            <a:br>
              <a:rPr lang="ru-RU" sz="4400"/>
            </a:br>
            <a:endParaRPr lang="ru-KZ" sz="440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71E04725-3D7A-4FC2-89B7-23B921D46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131161" y="1592957"/>
            <a:ext cx="2973522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Sample Footer Text</a:t>
            </a:r>
          </a:p>
        </p:txBody>
      </p:sp>
      <p:pic>
        <p:nvPicPr>
          <p:cNvPr id="8" name="Объект 7">
            <a:extLst>
              <a:ext uri="{FF2B5EF4-FFF2-40B4-BE49-F238E27FC236}">
                <a16:creationId xmlns:a16="http://schemas.microsoft.com/office/drawing/2014/main" id="{87261BCF-6A78-2F50-4614-EC1F09290D5B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 rotWithShape="1">
          <a:blip r:embed="rId2"/>
          <a:srcRect t="7190" r="2" b="33441"/>
          <a:stretch/>
        </p:blipFill>
        <p:spPr>
          <a:xfrm>
            <a:off x="832866" y="777235"/>
            <a:ext cx="5403280" cy="5258929"/>
          </a:xfrm>
          <a:prstGeom prst="rect">
            <a:avLst/>
          </a:prstGeom>
          <a:noFill/>
        </p:spPr>
      </p:pic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1B2AAE15-94E5-496C-93B9-A85D985C74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425981" y="4687095"/>
            <a:ext cx="270669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C94516DF-94AD-4F40-AC45-E60A5BEFCDD9}" type="datetime1">
              <a:rPr lang="en-US" smtClean="0"/>
              <a:pPr>
                <a:spcAft>
                  <a:spcPts val="600"/>
                </a:spcAft>
              </a:pPr>
              <a:t>10/31/2023</a:t>
            </a:fld>
            <a:endParaRPr lang="en-US"/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C1C55277-AB30-473F-9D07-4466F5769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2296" y="6356350"/>
            <a:ext cx="57462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3E131995-E962-4131-8504-6B962D7140A6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900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62A45130-21AD-2C50-6E48-FF47240CA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9592"/>
            <a:ext cx="10515600" cy="5179982"/>
          </a:xfrm>
        </p:spPr>
        <p:txBody>
          <a:bodyPr>
            <a:normAutofit/>
          </a:bodyPr>
          <a:lstStyle/>
          <a:p>
            <a:r>
              <a:rPr lang="ru-RU" sz="3600" dirty="0"/>
              <a:t>Ханс Медик - немецкий историк, родился 7 октября 1939 г. в Вуппертале, изучал историю, философию, английский язык и политологию в университетах Кельна, Гейдельберга и Эрлангена с 1959 по 1966 год. После получения степени магистра он был научным сотрудником Университета Эрлангена с 1967 по 1973 год. где он также получил докторскую степень под руководством Курта </a:t>
            </a:r>
            <a:r>
              <a:rPr lang="ru-RU" sz="3600" dirty="0" err="1"/>
              <a:t>Клюксена</a:t>
            </a:r>
            <a:r>
              <a:rPr lang="ru-RU" sz="3600" dirty="0"/>
              <a:t> в 1971 году.</a:t>
            </a:r>
            <a:endParaRPr lang="ru-KZ" sz="3600" dirty="0"/>
          </a:p>
        </p:txBody>
      </p:sp>
    </p:spTree>
    <p:extLst>
      <p:ext uri="{BB962C8B-B14F-4D97-AF65-F5344CB8AC3E}">
        <p14:creationId xmlns:p14="http://schemas.microsoft.com/office/powerpoint/2010/main" val="295605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46C2E4-D97C-5CD0-AB51-77A210A84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9592"/>
            <a:ext cx="10515600" cy="5415956"/>
          </a:xfrm>
        </p:spPr>
        <p:txBody>
          <a:bodyPr>
            <a:normAutofit/>
          </a:bodyPr>
          <a:lstStyle/>
          <a:p>
            <a:r>
              <a:rPr lang="ru-RU" sz="3200" kern="0" dirty="0">
                <a:latin typeface="Times New Roman" panose="02020603050405020304" pitchFamily="18" charset="0"/>
                <a:ea typeface="Calibri" panose="020F0502020204030204" pitchFamily="34" charset="0"/>
              </a:rPr>
              <a:t>И</a:t>
            </a:r>
            <a:r>
              <a:rPr lang="ru-RU" sz="32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сследования Ханса Медика сосредоточены на опыте и представлениях о насилии во время Тридцатилетней войны, концепциях личности и себя в их культурных проявлениях и практиках, методологических подходах </a:t>
            </a:r>
            <a:r>
              <a:rPr lang="ru-RU" sz="32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микроистории</a:t>
            </a:r>
            <a:r>
              <a:rPr lang="ru-RU" sz="32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и исторической антропологии. С 1980-х годов Медик был одним из главных героев </a:t>
            </a:r>
            <a:r>
              <a:rPr lang="ru-RU" sz="32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микроистории</a:t>
            </a:r>
            <a:r>
              <a:rPr lang="ru-RU" sz="32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или </a:t>
            </a:r>
            <a:r>
              <a:rPr lang="ru-RU" sz="32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Alltagsgeschichte</a:t>
            </a:r>
            <a:r>
              <a:rPr lang="ru-RU" sz="32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которая уже предвосхитила многие методологические инновации культурного поворота исторических исследований (</a:t>
            </a:r>
            <a:r>
              <a:rPr lang="ru-RU" sz="32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Neue</a:t>
            </a:r>
            <a:r>
              <a:rPr lang="ru-RU" sz="32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Kulturgeschichte</a:t>
            </a:r>
            <a:r>
              <a:rPr lang="ru-RU" sz="32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в 1990-х годах.</a:t>
            </a:r>
            <a:endParaRPr lang="ru-KZ" sz="3200" dirty="0"/>
          </a:p>
        </p:txBody>
      </p:sp>
    </p:spTree>
    <p:extLst>
      <p:ext uri="{BB962C8B-B14F-4D97-AF65-F5344CB8AC3E}">
        <p14:creationId xmlns:p14="http://schemas.microsoft.com/office/powerpoint/2010/main" val="3926551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687DAE-9987-D170-5FD5-557C4D1FA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9592"/>
            <a:ext cx="10515600" cy="5533943"/>
          </a:xfrm>
        </p:spPr>
        <p:txBody>
          <a:bodyPr>
            <a:normAutofit/>
          </a:bodyPr>
          <a:lstStyle/>
          <a:p>
            <a:r>
              <a:rPr lang="ru-RU" sz="28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Целью было расширение исторической социальной науки., который фокусируется на общих структурах и процессах, включая подходы, которые также включают уровень конкретно действующих субъектов. С этой целью подходы этнологии должны были стать плодотворными для исторической науки. С этой целью Медик исследовал, например, </a:t>
            </a:r>
            <a:r>
              <a:rPr lang="ru-RU" sz="28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самопроекты</a:t>
            </a:r>
            <a:r>
              <a:rPr lang="ru-RU" sz="28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социальные практики в ткацкой деревне </a:t>
            </a:r>
            <a:r>
              <a:rPr lang="ru-RU" sz="28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Лайхинген</a:t>
            </a:r>
            <a:r>
              <a:rPr lang="ru-RU" sz="28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между 1650 и 1900 годами. Эссе Медика «Миссионеры в лодке» (1984) «все еще остается одним из ключевых текстов историографии «снизу», - определил Майкл </a:t>
            </a:r>
            <a:r>
              <a:rPr lang="ru-RU" sz="28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Вильдт</a:t>
            </a:r>
            <a:r>
              <a:rPr lang="ru-RU" sz="28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2016 году.  Он также внес свой вклад в формулировку концепции </a:t>
            </a:r>
            <a:r>
              <a:rPr lang="ru-RU" sz="28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протоиндустриализации</a:t>
            </a:r>
            <a:r>
              <a:rPr lang="ru-RU" sz="28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которая развивалась в основном в повседневной истории. </a:t>
            </a:r>
            <a:br>
              <a:rPr lang="ru-KZ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KZ" sz="2800" dirty="0"/>
          </a:p>
        </p:txBody>
      </p:sp>
    </p:spTree>
    <p:extLst>
      <p:ext uri="{BB962C8B-B14F-4D97-AF65-F5344CB8AC3E}">
        <p14:creationId xmlns:p14="http://schemas.microsoft.com/office/powerpoint/2010/main" val="2698662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F896E9-F91F-CD0A-42A7-16476428D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9592"/>
            <a:ext cx="10515600" cy="5696176"/>
          </a:xfrm>
        </p:spPr>
        <p:txBody>
          <a:bodyPr>
            <a:noAutofit/>
          </a:bodyPr>
          <a:lstStyle/>
          <a:p>
            <a:pPr indent="457200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Книга Х. Медика «Der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Dreißigjährige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Krieg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Zeugnisse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vom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Leben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mit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Gewalt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- ««Тридцатилетняя война: свидетельства жизни с насилием», вышедшая в свет в 2018 году в Геттингене раскрывает  повседневную жизнь маленького человека во время Тридцатилетней войны, которая представлена с точки зрения отдельных людей. Это время характеризовалось насилием и страхом, что впечатляюще задокументировано личными и современными свидетельствами всех видов. Книга относится к жанру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микроистории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В восьми главах книги автор представляет многочисленные свидетельства самого разного рода. Выдержки из дневников, протоколы судебных заседаний, судебные известия, вырезки из газет, афоризмы, официальные постановления, библейские записи, проповеди, песни и т. д. Вступительные тексты, а также свидетельства современников дополняются и поясняются большим количеством сносок.</a:t>
            </a:r>
            <a:br>
              <a:rPr lang="ru-K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ru-K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KZ" sz="2400" dirty="0"/>
          </a:p>
        </p:txBody>
      </p:sp>
    </p:spTree>
    <p:extLst>
      <p:ext uri="{BB962C8B-B14F-4D97-AF65-F5344CB8AC3E}">
        <p14:creationId xmlns:p14="http://schemas.microsoft.com/office/powerpoint/2010/main" val="3265425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>
            <a:extLst>
              <a:ext uri="{FF2B5EF4-FFF2-40B4-BE49-F238E27FC236}">
                <a16:creationId xmlns:a16="http://schemas.microsoft.com/office/drawing/2014/main" id="{ECC7346A-0E3A-47BD-86AF-2DE07D163F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79921" y="1799302"/>
            <a:ext cx="4043680" cy="4423701"/>
          </a:xfrm>
        </p:spPr>
        <p:txBody>
          <a:bodyPr>
            <a:noAutofit/>
          </a:bodyPr>
          <a:lstStyle/>
          <a:p>
            <a:pPr algn="l"/>
            <a:r>
              <a:rPr lang="ru-RU" sz="2800" dirty="0"/>
              <a:t>Обложка книги Ханса Медика «</a:t>
            </a:r>
            <a:r>
              <a:rPr lang="en-US" sz="2800" dirty="0"/>
              <a:t>Der </a:t>
            </a:r>
            <a:r>
              <a:rPr lang="en-US" sz="2800" dirty="0" err="1"/>
              <a:t>Dreißigjährige</a:t>
            </a:r>
            <a:r>
              <a:rPr lang="en-US" sz="2800" dirty="0"/>
              <a:t> Krieg - </a:t>
            </a:r>
            <a:r>
              <a:rPr lang="en-US" sz="2800" dirty="0" err="1"/>
              <a:t>Zeugnisse</a:t>
            </a:r>
            <a:r>
              <a:rPr lang="en-US" sz="2800" dirty="0"/>
              <a:t> </a:t>
            </a:r>
            <a:r>
              <a:rPr lang="en-US" sz="2800" dirty="0" err="1"/>
              <a:t>vom</a:t>
            </a:r>
            <a:r>
              <a:rPr lang="en-US" sz="2800" dirty="0"/>
              <a:t> Leben </a:t>
            </a:r>
            <a:r>
              <a:rPr lang="en-US" sz="2800" dirty="0" err="1"/>
              <a:t>mit</a:t>
            </a:r>
            <a:r>
              <a:rPr lang="en-US" sz="2800" dirty="0"/>
              <a:t> </a:t>
            </a:r>
            <a:r>
              <a:rPr lang="en-US" sz="2800" dirty="0" err="1"/>
              <a:t>Gewalt</a:t>
            </a:r>
            <a:r>
              <a:rPr lang="en-US" sz="2800" dirty="0"/>
              <a:t>» - ««</a:t>
            </a:r>
            <a:r>
              <a:rPr lang="ru-RU" sz="2800" dirty="0"/>
              <a:t>Тридцатилетняя война: свидетельства жизни с насилием». 2018 г.</a:t>
            </a:r>
            <a:endParaRPr lang="en-US" sz="2800" dirty="0"/>
          </a:p>
        </p:txBody>
      </p:sp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71E04725-3D7A-4FC2-89B7-23B921D46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131161" y="1592957"/>
            <a:ext cx="2973522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Sample Footer Text</a:t>
            </a:r>
          </a:p>
        </p:txBody>
      </p:sp>
      <p:pic>
        <p:nvPicPr>
          <p:cNvPr id="6" name="Рисунок 5" descr="Изображение выглядит как текст, книга, плакат&#10;&#10;Автоматически созданное описание">
            <a:extLst>
              <a:ext uri="{FF2B5EF4-FFF2-40B4-BE49-F238E27FC236}">
                <a16:creationId xmlns:a16="http://schemas.microsoft.com/office/drawing/2014/main" id="{063CF282-19E2-800C-9329-854B41DF1196}"/>
              </a:ext>
            </a:extLst>
          </p:cNvPr>
          <p:cNvPicPr>
            <a:picLocks noGrp="1" noChangeAspect="1"/>
          </p:cNvPicPr>
          <p:nvPr>
            <p:ph type="pic" idx="4294967295"/>
          </p:nvPr>
        </p:nvPicPr>
        <p:blipFill rotWithShape="1">
          <a:blip r:embed="rId2"/>
          <a:srcRect t="18977" r="-2" b="18975"/>
          <a:stretch/>
        </p:blipFill>
        <p:spPr>
          <a:xfrm>
            <a:off x="832866" y="777235"/>
            <a:ext cx="5403280" cy="5258929"/>
          </a:xfrm>
          <a:prstGeom prst="rect">
            <a:avLst/>
          </a:prstGeom>
          <a:noFill/>
        </p:spPr>
      </p:pic>
      <p:sp>
        <p:nvSpPr>
          <p:cNvPr id="24" name="Date Placeholder 3">
            <a:extLst>
              <a:ext uri="{FF2B5EF4-FFF2-40B4-BE49-F238E27FC236}">
                <a16:creationId xmlns:a16="http://schemas.microsoft.com/office/drawing/2014/main" id="{1B2AAE15-94E5-496C-93B9-A85D985C74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425981" y="4687095"/>
            <a:ext cx="270669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C94516DF-94AD-4F40-AC45-E60A5BEFCDD9}" type="datetime1">
              <a:rPr lang="en-US" smtClean="0"/>
              <a:pPr>
                <a:spcAft>
                  <a:spcPts val="600"/>
                </a:spcAft>
              </a:pPr>
              <a:t>10/31/2023</a:t>
            </a:fld>
            <a:endParaRPr lang="en-US"/>
          </a:p>
        </p:txBody>
      </p:sp>
      <p:sp>
        <p:nvSpPr>
          <p:cNvPr id="25" name="Slide Number Placeholder 18">
            <a:extLst>
              <a:ext uri="{FF2B5EF4-FFF2-40B4-BE49-F238E27FC236}">
                <a16:creationId xmlns:a16="http://schemas.microsoft.com/office/drawing/2014/main" id="{C1C55277-AB30-473F-9D07-4466F5769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2296" y="6356350"/>
            <a:ext cx="57462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3E131995-E962-4131-8504-6B962D7140A6}" type="slidenum">
              <a:rPr lang="en-US" smtClean="0"/>
              <a:pPr>
                <a:spcAft>
                  <a:spcPts val="60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62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12739B-FDA3-A886-0364-61C5561EE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9592"/>
            <a:ext cx="10515600" cy="5415956"/>
          </a:xfrm>
        </p:spPr>
        <p:txBody>
          <a:bodyPr>
            <a:noAutofit/>
          </a:bodyPr>
          <a:lstStyle/>
          <a:p>
            <a:r>
              <a:rPr lang="ru-RU" sz="36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Микроистория</a:t>
            </a:r>
            <a:r>
              <a:rPr lang="ru-RU" sz="36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по мнению Ханса Медика,  – сестра истории быта, но кое в чем она идет своим путем, а именно: когда вырабатывает собственные методы, когда, следуя своим методическим посылкам, пересматривает и реконструирует категории классической социальной истории, когда, наконец, ратует за полифоническое многообразие масштабов и способов изложения эмпирического материала, будь то на уровне </a:t>
            </a:r>
            <a:r>
              <a:rPr lang="ru-RU" sz="36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макроистории</a:t>
            </a:r>
            <a:r>
              <a:rPr lang="ru-RU" sz="36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или "глобальной истории".</a:t>
            </a:r>
            <a:br>
              <a:rPr lang="ru-KZ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KZ" sz="3600" dirty="0"/>
          </a:p>
        </p:txBody>
      </p:sp>
    </p:spTree>
    <p:extLst>
      <p:ext uri="{BB962C8B-B14F-4D97-AF65-F5344CB8AC3E}">
        <p14:creationId xmlns:p14="http://schemas.microsoft.com/office/powerpoint/2010/main" val="3060136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7B7E4EB7-2209-36BA-8349-B06B82280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Литература:</a:t>
            </a:r>
            <a:endParaRPr lang="ru-KZ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7D45B6F-55BF-F0DF-C62C-84D864971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ru-K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Прошлое 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K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крупным планом: Современные исследования по </a:t>
            </a:r>
            <a:r>
              <a:rPr lang="ru-K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микроистории</a:t>
            </a:r>
            <a:r>
              <a:rPr lang="ru-K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K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СПб.: Европейский университет в Санкт-Петербурге; </a:t>
            </a:r>
            <a:r>
              <a:rPr lang="ru-K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Алетейя</a:t>
            </a:r>
            <a:r>
              <a:rPr lang="ru-K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2003.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u-K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268 с.</a:t>
            </a:r>
            <a:endParaRPr lang="ru-K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ru-K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Hans</a:t>
            </a:r>
            <a:r>
              <a:rPr lang="ru-K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K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Medick</a:t>
            </a:r>
            <a:r>
              <a:rPr lang="ru-K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K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Mikro-Historie</a:t>
            </a:r>
            <a:r>
              <a:rPr lang="ru-K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K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Publikation</a:t>
            </a:r>
            <a:r>
              <a:rPr lang="ru-K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K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vorgesehen</a:t>
            </a:r>
            <a:r>
              <a:rPr lang="ru-K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K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ru-K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K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W.Schulze</a:t>
            </a:r>
            <a:r>
              <a:rPr lang="ru-K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K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</a:t>
            </a:r>
            <a:r>
              <a:rPr lang="ru-K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.). </a:t>
            </a:r>
            <a:r>
              <a:rPr lang="ru-K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ru-K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K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Kommt</a:t>
            </a:r>
            <a:r>
              <a:rPr lang="ru-K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K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nach</a:t>
            </a:r>
            <a:r>
              <a:rPr lang="ru-K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K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</a:t>
            </a:r>
            <a:r>
              <a:rPr lang="ru-K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K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Alltagsgeschichte</a:t>
            </a:r>
            <a:r>
              <a:rPr lang="ru-K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ru-K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Göttingen</a:t>
            </a:r>
            <a:r>
              <a:rPr lang="ru-K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K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Vandenhoeck</a:t>
            </a:r>
            <a:r>
              <a:rPr lang="ru-K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&amp; </a:t>
            </a:r>
            <a:r>
              <a:rPr lang="ru-K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Ruprecht</a:t>
            </a:r>
            <a:r>
              <a:rPr lang="ru-K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Verlag, 1994. Перевод </a:t>
            </a:r>
            <a:r>
              <a:rPr lang="ru-K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Т.И.Дудниковой</a:t>
            </a:r>
            <a:r>
              <a:rPr lang="ru-K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K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560916766"/>
      </p:ext>
    </p:extLst>
  </p:cSld>
  <p:clrMapOvr>
    <a:masterClrMapping/>
  </p:clrMapOvr>
</p:sld>
</file>

<file path=ppt/theme/theme1.xml><?xml version="1.0" encoding="utf-8"?>
<a:theme xmlns:a="http://schemas.openxmlformats.org/drawingml/2006/main" name="ArchwayVTI">
  <a:themeElements>
    <a:clrScheme name="Custom 1">
      <a:dk1>
        <a:sysClr val="windowText" lastClr="000000"/>
      </a:dk1>
      <a:lt1>
        <a:sysClr val="window" lastClr="FFFFFF"/>
      </a:lt1>
      <a:dk2>
        <a:srgbClr val="2E3A3C"/>
      </a:dk2>
      <a:lt2>
        <a:srgbClr val="EDE9E7"/>
      </a:lt2>
      <a:accent1>
        <a:srgbClr val="898470"/>
      </a:accent1>
      <a:accent2>
        <a:srgbClr val="7A8773"/>
      </a:accent2>
      <a:accent3>
        <a:srgbClr val="8C845E"/>
      </a:accent3>
      <a:accent4>
        <a:srgbClr val="9F7E56"/>
      </a:accent4>
      <a:accent5>
        <a:srgbClr val="9B7E69"/>
      </a:accent5>
      <a:accent6>
        <a:srgbClr val="AA7862"/>
      </a:accent6>
      <a:hlink>
        <a:srgbClr val="7A8773"/>
      </a:hlink>
      <a:folHlink>
        <a:srgbClr val="9F7E56"/>
      </a:folHlink>
    </a:clrScheme>
    <a:fontScheme name="Archway">
      <a:majorFont>
        <a:latin typeface="Felix Titling"/>
        <a:ea typeface=""/>
        <a:cs typeface=""/>
      </a:majorFont>
      <a:minorFont>
        <a:latin typeface="Goudy Old Styl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wayVTI" id="{309F1D27-9968-4F93-BA7C-3666A757FD2E}" vid="{76D8E8FD-8787-4E56-A14A-C28BF58ABEE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612</Words>
  <Application>Microsoft Office PowerPoint</Application>
  <PresentationFormat>Широкоэкранный</PresentationFormat>
  <Paragraphs>22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Felix Titling</vt:lpstr>
      <vt:lpstr>Goudy Old Style</vt:lpstr>
      <vt:lpstr>Times New Roman</vt:lpstr>
      <vt:lpstr>ArchwayVTI</vt:lpstr>
      <vt:lpstr>КазНУ им. аль Фараби исторический факультет кафедра истории Казахстана</vt:lpstr>
      <vt:lpstr> Тема: 5. Ханс Медик </vt:lpstr>
      <vt:lpstr>Ханс Медик - немецкий историк, родился 7 октября 1939 г. в Вуппертале, изучал историю, философию, английский язык и политологию в университетах Кельна, Гейдельберга и Эрлангена с 1959 по 1966 год. После получения степени магистра он был научным сотрудником Университета Эрлангена с 1967 по 1973 год. где он также получил докторскую степень под руководством Курта Клюксена в 1971 году.</vt:lpstr>
      <vt:lpstr>Исследования Ханса Медика сосредоточены на опыте и представлениях о насилии во время Тридцатилетней войны, концепциях личности и себя в их культурных проявлениях и практиках, методологических подходах микроистории и исторической антропологии. С 1980-х годов Медик был одним из главных героев микроистории или Alltagsgeschichte, которая уже предвосхитила многие методологические инновации культурного поворота исторических исследований (Neue Kulturgeschichte) в 1990-х годах.</vt:lpstr>
      <vt:lpstr>Целью было расширение исторической социальной науки., который фокусируется на общих структурах и процессах, включая подходы, которые также включают уровень конкретно действующих субъектов. С этой целью подходы этнологии должны были стать плодотворными для исторической науки. С этой целью Медик исследовал, например, самопроекты и социальные практики в ткацкой деревне Лайхинген между 1650 и 1900 годами. Эссе Медика «Миссионеры в лодке» (1984) «все еще остается одним из ключевых текстов историографии «снизу», - определил Майкл Вильдт в 2016 году.  Он также внес свой вклад в формулировку концепции протоиндустриализации, которая развивалась в основном в повседневной истории.  </vt:lpstr>
      <vt:lpstr>Книга Х. Медика «Der Dreißigjährige Krieg - Zeugnisse vom Leben mit Gewalt» - ««Тридцатилетняя война: свидетельства жизни с насилием», вышедшая в свет в 2018 году в Геттингене раскрывает  повседневную жизнь маленького человека во время Тридцатилетней войны, которая представлена с точки зрения отдельных людей. Это время характеризовалось насилием и страхом, что впечатляюще задокументировано личными и современными свидетельствами всех видов. Книга относится к жанру микроистории. В восьми главах книги автор представляет многочисленные свидетельства самого разного рода. Выдержки из дневников, протоколы судебных заседаний, судебные известия, вырезки из газет, афоризмы, официальные постановления, библейские записи, проповеди, песни и т. д. Вступительные тексты, а также свидетельства современников дополняются и поясняются большим количеством сносок.   </vt:lpstr>
      <vt:lpstr>Обложка книги Ханса Медика «Der Dreißigjährige Krieg - Zeugnisse vom Leben mit Gewalt» - ««Тридцатилетняя война: свидетельства жизни с насилием». 2018 г.</vt:lpstr>
      <vt:lpstr>Микроистория, по мнению Ханса Медика,  – сестра истории быта, но кое в чем она идет своим путем, а именно: когда вырабатывает собственные методы, когда, следуя своим методическим посылкам, пересматривает и реконструирует категории классической социальной истории, когда, наконец, ратует за полифоническое многообразие масштабов и способов изложения эмпирического материала, будь то на уровне макроистории, или "глобальной истории". </vt:lpstr>
      <vt:lpstr>Литература:</vt:lpstr>
      <vt:lpstr>Вопросы для самоконтроля: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КазНУ им. аль Фараби исторический факультет кафедра истории Казахстана</dc:title>
  <dc:creator>Удербаева Сауле</dc:creator>
  <cp:lastModifiedBy>Удербаева Сауле</cp:lastModifiedBy>
  <cp:revision>5</cp:revision>
  <dcterms:created xsi:type="dcterms:W3CDTF">2023-10-31T02:40:50Z</dcterms:created>
  <dcterms:modified xsi:type="dcterms:W3CDTF">2023-10-31T13:39:27Z</dcterms:modified>
</cp:coreProperties>
</file>